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jpeg" ContentType="image/jpeg"/>
  <Override PartName="/ppt/media/image12.png" ContentType="image/png"/>
  <Override PartName="/ppt/media/image21.jpeg" ContentType="image/jpeg"/>
  <Override PartName="/ppt/media/image29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9.jpeg" ContentType="image/jpeg"/>
  <Override PartName="/ppt/media/image42.jpeg" ContentType="image/jpe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36.jpeg" ContentType="image/jpeg"/>
  <Override PartName="/ppt/media/image40.png" ContentType="image/png"/>
  <Override PartName="/ppt/media/image44.jpeg" ContentType="image/jpeg"/>
  <Override PartName="/ppt/media/image49.jpeg" ContentType="image/jpeg"/>
  <Override PartName="/ppt/media/image20.jpeg" ContentType="image/jpeg"/>
  <Override PartName="/ppt/media/image45.jpeg" ContentType="image/jpeg"/>
  <Override PartName="/ppt/media/image50.jpeg" ContentType="image/jpeg"/>
  <Override PartName="/ppt/media/image13.png" ContentType="image/png"/>
  <Override PartName="/ppt/media/image46.jpeg" ContentType="image/jpeg"/>
  <Override PartName="/ppt/media/image51.jpeg" ContentType="image/jpeg"/>
  <Override PartName="/ppt/media/image47.jpeg" ContentType="image/jpeg"/>
  <Override PartName="/ppt/media/image52.jpeg" ContentType="image/jpeg"/>
  <Override PartName="/ppt/media/image38.png" ContentType="image/png"/>
  <Override PartName="/ppt/media/image39.jpeg" ContentType="image/jpeg"/>
  <Override PartName="/ppt/media/image8.png" ContentType="image/png"/>
  <Override PartName="/ppt/media/image54.png" ContentType="image/png"/>
  <Override PartName="/ppt/media/image14.jpeg" ContentType="image/jpeg"/>
  <Override PartName="/ppt/media/image41.png" ContentType="image/png"/>
  <Override PartName="/ppt/media/image48.jpeg" ContentType="image/jpeg"/>
  <Override PartName="/ppt/media/image53.png" ContentType="image/png"/>
  <Override PartName="/ppt/media/image30.png" ContentType="image/png"/>
  <Override PartName="/ppt/media/image37.png" ContentType="image/png"/>
  <Override PartName="/ppt/media/image34.jpeg" ContentType="image/jpeg"/>
  <Override PartName="/ppt/media/image7.png" ContentType="image/png"/>
  <Override PartName="/ppt/media/image9.png" ContentType="image/png"/>
  <Override PartName="/ppt/media/image22.jpeg" ContentType="image/jpeg"/>
  <Override PartName="/ppt/media/image11.png" ContentType="image/png"/>
  <Override PartName="/ppt/media/image6.png" ContentType="image/png"/>
  <Override PartName="/ppt/media/image10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C1EBCF08-BBD3-4923-AD49-DEB39C997C2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B4E8F3AD-B6A2-4B96-A05E-D19E2E5BA4F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E980A292-8E16-48EB-88AD-265DA985699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1444760" y="0"/>
            <a:ext cx="732960" cy="6841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1438640" y="6453360"/>
            <a:ext cx="749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02753423-298F-4EC1-B23A-FD674C8124C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12240" y="1268280"/>
            <a:ext cx="919980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3800" cy="553680"/>
          </a:xfrm>
          <a:prstGeom prst="rect">
            <a:avLst/>
          </a:prstGeom>
          <a:ln>
            <a:noFill/>
          </a:ln>
        </p:spPr>
      </p:pic>
      <p:pic>
        <p:nvPicPr>
          <p:cNvPr id="1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9640" cy="50580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11444760" y="0"/>
            <a:ext cx="732960" cy="6841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11438640" y="6453360"/>
            <a:ext cx="749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0CF03596-6156-4221-BFD1-639928AAECB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436A8324-786D-4503-83B8-9312F75D725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ln>
            <a:noFill/>
          </a:ln>
        </p:spPr>
      </p:pic>
      <p:pic>
        <p:nvPicPr>
          <p:cNvPr id="1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/2.0/" TargetMode="Externa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/2.0/" TargetMode="External"/><Relationship Id="rId3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34520611_Kreislaufwirtschaft_-_Ein_Ausweg_aus_der_sozial-okologischen_Krise" TargetMode="Externa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www.sciencedirect.com/science/article/pii/S0921344920302354?via%3Dihub" TargetMode="External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44.jpeg"/><Relationship Id="rId6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nc-sa/2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www.routledge.com/The-One-Planet-Life-A-Blueprint-for-Low-Impact-Development/Thorpe/p/book/9780415738545" TargetMode="External"/><Relationship Id="rId2" Type="http://schemas.openxmlformats.org/officeDocument/2006/relationships/hyperlink" Target="https://www.youtube.com/watch?v=gq9sg397ee8" TargetMode="External"/><Relationship Id="rId3" Type="http://schemas.openxmlformats.org/officeDocument/2006/relationships/hyperlink" Target="https://www.youtube.com/watch?v=XUwLAvfBCzw" TargetMode="External"/><Relationship Id="rId4" Type="http://schemas.openxmlformats.org/officeDocument/2006/relationships/hyperlink" Target="https://www.imdb.com/title/tt5723056/" TargetMode="External"/><Relationship Id="rId5" Type="http://schemas.openxmlformats.org/officeDocument/2006/relationships/hyperlink" Target="https://gimletmedia.com/shows/howtosaveaplanet/2ohrzva" TargetMode="External"/><Relationship Id="rId6" Type="http://schemas.openxmlformats.org/officeDocument/2006/relationships/hyperlink" Target="https://radiopublic.com/hot-farm-WYEJAw/episodes" TargetMode="External"/><Relationship Id="rId7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27400" y="1412640"/>
            <a:ext cx="10347120" cy="113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27400" y="2852640"/>
            <a:ext cx="10347120" cy="23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10: Now What?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32720" y="1148040"/>
            <a:ext cx="103424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Refresh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263520" y="6492240"/>
            <a:ext cx="107881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800" cy="504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35520" y="4406760"/>
            <a:ext cx="1072944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08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335520" y="2906640"/>
            <a:ext cx="1072944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35520" y="764640"/>
            <a:ext cx="1073412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35520" y="1268280"/>
            <a:ext cx="10734120" cy="502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Coming soon.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432720" y="1148040"/>
            <a:ext cx="1033956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5520" y="4406760"/>
            <a:ext cx="1072944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LTG Course in a nutshell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35520" y="2906640"/>
            <a:ext cx="1072944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263520" y="6492240"/>
            <a:ext cx="106135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Hannah Ritchie and Max Roser, adapted for svg and smartphone by Eric Fisk – https://commons.wikimedia.org/wiki/File:Greenhouse_gas_emission_scenarios_01.svg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rcRect l="0" t="8759" r="0" b="0"/>
          <a:stretch/>
        </p:blipFill>
        <p:spPr>
          <a:xfrm>
            <a:off x="2710440" y="1643400"/>
            <a:ext cx="6246360" cy="4844520"/>
          </a:xfrm>
          <a:prstGeom prst="rect">
            <a:avLst/>
          </a:prstGeom>
          <a:ln>
            <a:noFill/>
          </a:ln>
        </p:spPr>
      </p:pic>
      <p:sp>
        <p:nvSpPr>
          <p:cNvPr id="273" name="CustomShape 5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Global GHG Emission Pathways (2019)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335520" y="1268280"/>
            <a:ext cx="1074132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4206240" y="721800"/>
            <a:ext cx="1087920" cy="33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"/>
          <p:cNvSpPr/>
          <p:nvPr/>
        </p:nvSpPr>
        <p:spPr>
          <a:xfrm>
            <a:off x="2377440" y="3056040"/>
            <a:ext cx="6668640" cy="11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If we can keep warming below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we likely remain within our adaptive capacity as a civilization, but at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2.7°C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warming we would experience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great hardship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 - Prof. Michael Mann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1.5°C vs. 2/3/4°C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95120" indent="-176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76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63520" y="6411600"/>
            <a:ext cx="7774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"Landfill at Upernavik" by ulalume – https://www.flickr.com/photos/96649248@N00/43867280734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Christian Hüpfer – https://flic.kr/p/aKXw2F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548640" y="1645920"/>
            <a:ext cx="5111640" cy="38318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4"/>
          <a:stretch/>
        </p:blipFill>
        <p:spPr>
          <a:xfrm>
            <a:off x="6035040" y="2661120"/>
            <a:ext cx="4947120" cy="3273840"/>
          </a:xfrm>
          <a:prstGeom prst="rect">
            <a:avLst/>
          </a:prstGeom>
          <a:ln>
            <a:noFill/>
          </a:ln>
        </p:spPr>
      </p:pic>
      <p:sp>
        <p:nvSpPr>
          <p:cNvPr id="284" name="CustomShape 3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Waste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263520" y="6411600"/>
            <a:ext cx="108734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"Nuclear waste" by aaadrian365 is licensed with CC BY-NC 2.0. To view a copy of this license, visit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https://creativecommons.org/licenses/by-nc/2.0/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87" name="Grafik 3_0" descr=""/>
          <p:cNvPicPr/>
          <p:nvPr/>
        </p:nvPicPr>
        <p:blipFill>
          <a:blip r:embed="rId2"/>
          <a:stretch/>
        </p:blipFill>
        <p:spPr>
          <a:xfrm>
            <a:off x="516600" y="1917360"/>
            <a:ext cx="5840640" cy="301212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6701400" y="1674360"/>
            <a:ext cx="4512960" cy="363600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Horrible Waste Management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2363400" y="1629720"/>
            <a:ext cx="4393080" cy="4770360"/>
          </a:xfrm>
          <a:prstGeom prst="rect">
            <a:avLst/>
          </a:prstGeom>
          <a:ln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263520" y="6411600"/>
            <a:ext cx="77727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858000" y="1554480"/>
            <a:ext cx="3738960" cy="29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7498080" y="4023360"/>
            <a:ext cx="3738960" cy="29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parents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old age, 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children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climate change”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Dwindling (Non-)Renewable Resources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35520" y="1268280"/>
            <a:ext cx="1074096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95120" indent="-183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marL="195120" indent="-183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marL="195120" indent="-183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4206240" y="721800"/>
            <a:ext cx="108756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3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3 Key Challenges of the 21st Century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263520" y="6036840"/>
            <a:ext cx="7776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Vauxford – https://commons.wikimedia.org/wiki/File:2018_Tesla_Model_S_75D.jpg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Marco Verch – https://www.flickr.com/photos/30478819@N08/51303997289/in/photostream/ – 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https://pxhere.com/en/photo/1081335 –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 CC0 1.0.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epSos.de – https://commons.wikimedia.org/wiki/File:Colorful_Recycling_Containers_for_Trash.jpg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432720" y="1148040"/>
            <a:ext cx="103507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" descr=""/>
          <p:cNvPicPr/>
          <p:nvPr/>
        </p:nvPicPr>
        <p:blipFill>
          <a:blip r:embed="rId5"/>
          <a:stretch/>
        </p:blipFill>
        <p:spPr>
          <a:xfrm>
            <a:off x="457200" y="1750680"/>
            <a:ext cx="3764880" cy="199800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6"/>
          <a:stretch/>
        </p:blipFill>
        <p:spPr>
          <a:xfrm>
            <a:off x="6819840" y="1559520"/>
            <a:ext cx="3421080" cy="22806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7"/>
          <a:stretch/>
        </p:blipFill>
        <p:spPr>
          <a:xfrm>
            <a:off x="462240" y="3819240"/>
            <a:ext cx="3835080" cy="215496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8"/>
          <a:stretch/>
        </p:blipFill>
        <p:spPr>
          <a:xfrm>
            <a:off x="6583680" y="4023360"/>
            <a:ext cx="3856320" cy="2372040"/>
          </a:xfrm>
          <a:prstGeom prst="rect">
            <a:avLst/>
          </a:prstGeom>
          <a:ln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4206240" y="721800"/>
            <a:ext cx="108756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Just Not Enough ...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6095880" y="1268640"/>
            <a:ext cx="4979520" cy="50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(EV)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Internal Combustion Engine Vehicles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1" name="Grafik 4_1" descr=""/>
          <p:cNvPicPr/>
          <p:nvPr/>
        </p:nvPicPr>
        <p:blipFill>
          <a:blip r:embed="rId1"/>
          <a:stretch/>
        </p:blipFill>
        <p:spPr>
          <a:xfrm>
            <a:off x="842760" y="1857240"/>
            <a:ext cx="4236480" cy="362844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274320" y="6492240"/>
            <a:ext cx="10523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Life-Cycle Assessment (LCA)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432720" y="1148040"/>
            <a:ext cx="1034136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Standard Run – Business-as-Usual (BAU)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274320" y="6447960"/>
            <a:ext cx="111495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5080" cy="414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432720" y="1148040"/>
            <a:ext cx="1034136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– Stabilized World (SW)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274320" y="6447960"/>
            <a:ext cx="111495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0" y="6055560"/>
            <a:ext cx="11427480" cy="61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stabilizes in the twenty-first century, as does human welfare on a high level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9960" cy="417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263520" y="6411600"/>
            <a:ext cx="6467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7866360" y="1459440"/>
            <a:ext cx="3209040" cy="46677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290880" y="2299320"/>
            <a:ext cx="11334600" cy="271944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432720" y="1148040"/>
            <a:ext cx="103446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(Industrial)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335520" y="1268640"/>
            <a:ext cx="10738800" cy="50263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Take – Make – Dispose”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Its objectives are to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maintain value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(not to create value added), to 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optimise stock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management (not flows) and to 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increase the efficiency of using goods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(not of producing goods)”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10320" y="2194560"/>
            <a:ext cx="10570320" cy="1005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2" name="CustomShape 4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Economy – In A Nutshell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35520" y="4406760"/>
            <a:ext cx="10728360" cy="13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35520" y="2906640"/>
            <a:ext cx="10728360" cy="14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335520" y="1268640"/>
            <a:ext cx="10738800" cy="50263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Take – Make – Dispose”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Its objectives are to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maintain value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(not to create value added),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optimise stock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management (not flows) and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increase the efficiency of using goods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(not of producing goods)”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310320" y="2194560"/>
            <a:ext cx="10570320" cy="1005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Economy – In A Nutshell / 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263520" y="6411600"/>
            <a:ext cx="6467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35520" y="3840480"/>
            <a:ext cx="10570320" cy="1462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35520" y="1268640"/>
            <a:ext cx="10739880" cy="50274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526920" y="2859120"/>
            <a:ext cx="4342680" cy="18705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41" name="CustomShape 3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Waste Is A Human Concept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263520" y="6411600"/>
            <a:ext cx="104270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09960" cy="661896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2859120"/>
            <a:ext cx="10568520" cy="1469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industrial economy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manages stocks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of manufactured assets, such as infrastructure, buildings, vehicles, equipment and consumer goods,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maintain their value and utility as high as possible for as long as possible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; and stocks of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 at their highest purity and value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263520" y="6411600"/>
            <a:ext cx="64645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(Industrial) Economy – Definition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711520" y="1097280"/>
            <a:ext cx="6888960" cy="515520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263520" y="6411600"/>
            <a:ext cx="64645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2859120"/>
            <a:ext cx="10568520" cy="1469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Performance Economy sells results instead of objects.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Its economic actors may be manufacturers of durable objects or fleet managers operating them. In both cases, they sell the use of these objects as a service over the longest possible period of time and maximize their profits by exploiting both efficiency and sufficiency solutions. 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63520" y="6411600"/>
            <a:ext cx="64645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35520" y="1268280"/>
            <a:ext cx="1073808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Development that meets the needs of the present without compromising the ability of future generations to meet their own needs.”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361080" y="3292200"/>
            <a:ext cx="10787040" cy="13636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63" name="CustomShape 5"/>
          <p:cNvSpPr/>
          <p:nvPr/>
        </p:nvSpPr>
        <p:spPr>
          <a:xfrm>
            <a:off x="263520" y="6492240"/>
            <a:ext cx="10792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Report of the World Commission on Environment and Development: Our Common Future 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(1987) – http://www.un-documents.net/our-common-future.pdf 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35520" y="1268280"/>
            <a:ext cx="1073808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Implication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335520" y="3108960"/>
            <a:ext cx="10787040" cy="13636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263520" y="6411600"/>
            <a:ext cx="97898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M. Jaeger-Erben, F. Hofmann (2019) – Kreislaufwirtschaft - Ein Ausweg aus der sozial-ökologischen Krise?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731520" y="1554480"/>
            <a:ext cx="8444880" cy="491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280"/>
            <a:ext cx="10731600" cy="50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263520" y="6411600"/>
            <a:ext cx="9789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 will be a pre-exam Q&amp;A session (via BBB) before the exam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announce date and time in the next few days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Pre-Exam Q&amp;A Session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35520" y="1268280"/>
            <a:ext cx="10731600" cy="50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263520" y="6411600"/>
            <a:ext cx="9789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circular society defines discourses with a vision of circularity where not only resources are circulated in sustainable loops, but also wealth, knowledge, technology and power is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circulated and redistributed throughout society”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32720" y="1148040"/>
            <a:ext cx="103424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368640" y="2019600"/>
            <a:ext cx="10782360" cy="1359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4" name="CustomShape 5"/>
          <p:cNvSpPr/>
          <p:nvPr/>
        </p:nvSpPr>
        <p:spPr>
          <a:xfrm>
            <a:off x="263520" y="6420240"/>
            <a:ext cx="10788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licensed under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, sourced from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2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2570040" y="3462840"/>
            <a:ext cx="5890680" cy="295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432720" y="1148040"/>
            <a:ext cx="103424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CS and CE Perspectives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263520" y="6492240"/>
            <a:ext cx="107881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800" cy="504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432720" y="1148040"/>
            <a:ext cx="103424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Technology – Quick Fix?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263520" y="6492240"/>
            <a:ext cx="107881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800" cy="5047560"/>
          </a:xfrm>
          <a:prstGeom prst="rect">
            <a:avLst/>
          </a:prstGeom>
          <a:ln>
            <a:noFill/>
          </a:ln>
        </p:spPr>
      </p:pic>
      <p:sp>
        <p:nvSpPr>
          <p:cNvPr id="394" name="CustomShape 4"/>
          <p:cNvSpPr/>
          <p:nvPr/>
        </p:nvSpPr>
        <p:spPr>
          <a:xfrm>
            <a:off x="5943600" y="2011680"/>
            <a:ext cx="4571640" cy="2194200"/>
          </a:xfrm>
          <a:prstGeom prst="rect">
            <a:avLst/>
          </a:prstGeom>
          <a:noFill/>
          <a:ln w="3672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335520" y="4406760"/>
            <a:ext cx="1072944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What is this Course About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335520" y="2906640"/>
            <a:ext cx="1072944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35520" y="1268280"/>
            <a:ext cx="1063188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35520" y="1268280"/>
            <a:ext cx="1063188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4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335520" y="1268280"/>
            <a:ext cx="1063188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4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335520" y="1268280"/>
            <a:ext cx="106315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course is supposed to enable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to create a sustainable future for all of us and future generations.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866160" y="2859840"/>
            <a:ext cx="9923760" cy="1875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35520" y="1268280"/>
            <a:ext cx="1063188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Strategy is “turning resources you have into the power you need to get what you want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your goal.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[Marshall Ganz]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Strategic Goal (what you want):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goal is a clear, measurable point that allows you to know if you’ve won or lost, and that meets the challenge your constituency faces.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Power (what you need):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tactics through which you can turn your resources into the capacity you need to achieve your goal.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Resources (what your constituency has):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time, money, skills, relationships, etc.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"/>
          <p:cNvSpPr/>
          <p:nvPr/>
        </p:nvSpPr>
        <p:spPr>
          <a:xfrm>
            <a:off x="405360" y="1920240"/>
            <a:ext cx="10562040" cy="1094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17" name="CustomShape 5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 – Strategy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video submission, yet.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335520" y="4406760"/>
            <a:ext cx="1072944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Act Now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35520" y="2906640"/>
            <a:ext cx="1072944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263520" y="6492240"/>
            <a:ext cx="107881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800" cy="504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35520" y="764640"/>
            <a:ext cx="1074168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35520" y="1268280"/>
            <a:ext cx="10632240" cy="502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opposite of hope is not despair. It is grief. Even while resolving to limit the damage, we can mourn. And here, the sheer scale of the problem provides a perverse comfort: we are in this together. The swiftness of the change, its scale and inevitability, binds us into one, broken hearts trapped together under a warming atmosphere.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need courage, not hope. Grief, after all, is the cost of being alive. [...]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Courage is the resolve to do well without the assurance of a happy ending.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457200" y="2468880"/>
            <a:ext cx="10510560" cy="2648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263520" y="6411600"/>
            <a:ext cx="89690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Marvel (2018) – We Need Courage, Not Hope, to Face Climate Change – https://onbeing.org/blog/kate-marvel-we-need-courage-not-hope-to-face-climate-change/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Courage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335520" y="1268640"/>
            <a:ext cx="10739880" cy="50274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526920" y="2859120"/>
            <a:ext cx="4342680" cy="18705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30" name="CustomShape 3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1" name="CustomShape 4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Waste Is A Human Concept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Foodsharing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335520" y="1268280"/>
            <a:ext cx="1073808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91440" y="3291840"/>
            <a:ext cx="5628960" cy="316404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2"/>
          <a:srcRect l="0" t="0" r="6764" b="0"/>
          <a:stretch/>
        </p:blipFill>
        <p:spPr>
          <a:xfrm>
            <a:off x="5395320" y="1594800"/>
            <a:ext cx="5937480" cy="1782720"/>
          </a:xfrm>
          <a:prstGeom prst="rect">
            <a:avLst/>
          </a:prstGeom>
          <a:ln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274320" y="6400800"/>
            <a:ext cx="10792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https://foodsharing.de/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35520" y="1268280"/>
            <a:ext cx="1063188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Taking responsibility (being accountable) for the trash/wast that you create and the resources you consume 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left after you consumed the product/service?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it generate, or result in trash/waste? 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you reuse it in any other way thereby avoiding trash? 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 generated waste, the implicit/explicit environmental pollution, the used resources, and so on worth the short term pleasure?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Zero-waste might be unrealistic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Instead → Reduce your footprint (no only carbon) as much as possible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Resources, energy, pollution, emissions,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4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General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274320" y="6492240"/>
            <a:ext cx="105231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8360" cy="2692080"/>
          </a:xfrm>
          <a:prstGeom prst="rect">
            <a:avLst/>
          </a:prstGeom>
          <a:ln>
            <a:noFill/>
          </a:ln>
        </p:spPr>
      </p:pic>
      <p:sp>
        <p:nvSpPr>
          <p:cNvPr id="446" name="CustomShape 4"/>
          <p:cNvSpPr/>
          <p:nvPr/>
        </p:nvSpPr>
        <p:spPr>
          <a:xfrm>
            <a:off x="5577840" y="3840480"/>
            <a:ext cx="582840" cy="25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447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1840" cy="296712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1560" cy="268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274320" y="6492240"/>
            <a:ext cx="105231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8360" cy="2692080"/>
          </a:xfrm>
          <a:prstGeom prst="rect">
            <a:avLst/>
          </a:prstGeom>
          <a:ln>
            <a:noFill/>
          </a:ln>
        </p:spPr>
      </p:pic>
      <p:sp>
        <p:nvSpPr>
          <p:cNvPr id="453" name="CustomShape 4"/>
          <p:cNvSpPr/>
          <p:nvPr/>
        </p:nvSpPr>
        <p:spPr>
          <a:xfrm>
            <a:off x="5577840" y="3840480"/>
            <a:ext cx="582840" cy="25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454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1840" cy="296712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1560" cy="2687760"/>
          </a:xfrm>
          <a:prstGeom prst="rect">
            <a:avLst/>
          </a:prstGeom>
          <a:ln>
            <a:noFill/>
          </a:ln>
        </p:spPr>
      </p:pic>
      <p:sp>
        <p:nvSpPr>
          <p:cNvPr id="456" name="CustomShape 5"/>
          <p:cNvSpPr/>
          <p:nvPr/>
        </p:nvSpPr>
        <p:spPr>
          <a:xfrm rot="3283800">
            <a:off x="4968720" y="3428640"/>
            <a:ext cx="7615800" cy="209520"/>
          </a:xfrm>
          <a:prstGeom prst="rect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6"/>
          <p:cNvSpPr/>
          <p:nvPr/>
        </p:nvSpPr>
        <p:spPr>
          <a:xfrm rot="7602000">
            <a:off x="4955400" y="3450960"/>
            <a:ext cx="7615800" cy="209520"/>
          </a:xfrm>
          <a:prstGeom prst="rect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335520" y="1268280"/>
            <a:ext cx="1073808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Sustainability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335520" y="3108960"/>
            <a:ext cx="10787040" cy="13636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14000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9120" cy="2925360"/>
          </a:xfrm>
          <a:prstGeom prst="rect">
            <a:avLst/>
          </a:prstGeom>
          <a:ln>
            <a:noFill/>
          </a:ln>
        </p:spPr>
      </p:pic>
      <p:sp>
        <p:nvSpPr>
          <p:cNvPr id="465" name="CustomShape 3"/>
          <p:cNvSpPr/>
          <p:nvPr/>
        </p:nvSpPr>
        <p:spPr>
          <a:xfrm>
            <a:off x="274320" y="6217920"/>
            <a:ext cx="105231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https://upload.wikimedia.org/wikipedia/commons/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https://upload.wikimedia.org/wikipedia/commons/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https://upload.wikimedia.org/wikipedia/commons/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e/e3/Brand_new_second_hand.jpg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5520" y="764640"/>
            <a:ext cx="1073412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32720" y="1148040"/>
            <a:ext cx="1033956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103120" y="1554480"/>
            <a:ext cx="6872760" cy="504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14000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9120" cy="292536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274320" y="6217920"/>
            <a:ext cx="105231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3760" cy="265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14000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9120" cy="2925360"/>
          </a:xfrm>
          <a:prstGeom prst="rect">
            <a:avLst/>
          </a:prstGeom>
          <a:ln>
            <a:noFill/>
          </a:ln>
        </p:spPr>
      </p:pic>
      <p:sp>
        <p:nvSpPr>
          <p:cNvPr id="474" name="CustomShape 3"/>
          <p:cNvSpPr/>
          <p:nvPr/>
        </p:nvSpPr>
        <p:spPr>
          <a:xfrm>
            <a:off x="274320" y="6217920"/>
            <a:ext cx="105231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3760" cy="265032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6"/>
          <a:stretch/>
        </p:blipFill>
        <p:spPr>
          <a:xfrm>
            <a:off x="7589520" y="3931920"/>
            <a:ext cx="3749040" cy="281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2682000" y="1645920"/>
            <a:ext cx="6461640" cy="4845960"/>
          </a:xfrm>
          <a:prstGeom prst="rect">
            <a:avLst/>
          </a:prstGeom>
          <a:ln>
            <a:noFill/>
          </a:ln>
        </p:spPr>
      </p:pic>
      <p:sp>
        <p:nvSpPr>
          <p:cNvPr id="481" name="CustomShape 1"/>
          <p:cNvSpPr/>
          <p:nvPr/>
        </p:nvSpPr>
        <p:spPr>
          <a:xfrm>
            <a:off x="274320" y="6492240"/>
            <a:ext cx="10523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Garden Plot (“Kleingarten”)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274320" y="6217920"/>
            <a:ext cx="105231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Neitram – https://upload.wikimedia.org/wikipedia/commons/7/71/Urban-Gardening-Demonstrationsgarten_der_Hochschule_Augsburg_01.jpg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Bad Alley – https://www.flickr.com/photos/badalley/3727226471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BY-NC-SA 2.0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Ecoscapes – https://upload.wikimedia.org/wikipedia/commons/9/9d/Condominium_balcony_container_gardening_at_night.jpg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Urban/Balcony Gardening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4"/>
          <a:stretch/>
        </p:blipFill>
        <p:spPr>
          <a:xfrm>
            <a:off x="432720" y="2468880"/>
            <a:ext cx="3722760" cy="279216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5"/>
          <a:stretch/>
        </p:blipFill>
        <p:spPr>
          <a:xfrm>
            <a:off x="4494960" y="2103120"/>
            <a:ext cx="2637000" cy="351648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6"/>
          <a:stretch/>
        </p:blipFill>
        <p:spPr>
          <a:xfrm>
            <a:off x="7772040" y="1645920"/>
            <a:ext cx="2926080" cy="439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335520" y="1268640"/>
            <a:ext cx="10736640" cy="50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9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Short history of actions on climate change</a:t>
            </a:r>
            <a:endParaRPr b="0" lang="en-US" sz="18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Geneva, Kyoto, Copenhagen, Paris, Glasgow, etc.</a:t>
            </a:r>
            <a:endParaRPr b="0" lang="en-US" sz="18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Problem </a:t>
            </a:r>
            <a:endParaRPr b="0" lang="en-US" sz="18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bla bla </a:t>
            </a:r>
            <a:endParaRPr b="0" lang="en-US" sz="18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progress </a:t>
            </a:r>
            <a:endParaRPr b="0" lang="en-US" sz="18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Policies favor business as usual instead of acting in accordance with science because they are afraid to make unpopular decisions</a:t>
            </a:r>
            <a:endParaRPr b="0" lang="en-US" sz="1800" spc="-1" strike="noStrike">
              <a:latin typeface="Arial"/>
            </a:endParaRPr>
          </a:p>
          <a:p>
            <a:pPr marL="195120" indent="-179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activism as a response / counter movement to inactive governments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who ignore  urgent issues (i.e., the three key challenges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428400" y="1148040"/>
            <a:ext cx="1035216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335520" y="1268640"/>
            <a:ext cx="10736640" cy="50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activists are sometimes depicted as dangerous radicals, but the truly dangerous radicals are the countries that are increasing the production of fossil fuels.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United Nations Secretary General Antonio Guterres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361080" y="3223800"/>
            <a:ext cx="10785600" cy="1163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95" name="CustomShape 3"/>
          <p:cNvSpPr/>
          <p:nvPr/>
        </p:nvSpPr>
        <p:spPr>
          <a:xfrm>
            <a:off x="428400" y="1148040"/>
            <a:ext cx="1035216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428400" y="1148040"/>
            <a:ext cx="1035216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2169720" y="1737360"/>
            <a:ext cx="6240960" cy="4640040"/>
          </a:xfrm>
          <a:prstGeom prst="rect">
            <a:avLst/>
          </a:prstGeom>
          <a:ln>
            <a:noFill/>
          </a:ln>
        </p:spPr>
      </p:pic>
      <p:sp>
        <p:nvSpPr>
          <p:cNvPr id="500" name="CustomShape 3"/>
          <p:cNvSpPr/>
          <p:nvPr/>
        </p:nvSpPr>
        <p:spPr>
          <a:xfrm>
            <a:off x="270000" y="6447600"/>
            <a:ext cx="108838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Frankie Fouganthin (2019) – https://commons.wikimedia.org/wiki/File:Greta_Thunberg_in_School_strike_for_the_climate.jpg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335520" y="764640"/>
            <a:ext cx="1074204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711720" y="1645920"/>
            <a:ext cx="4311360" cy="468144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>
            <a:off x="263520" y="6411600"/>
            <a:ext cx="77752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6310800" y="1875960"/>
            <a:ext cx="3741480" cy="291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5" name="CustomShape 4"/>
          <p:cNvSpPr/>
          <p:nvPr/>
        </p:nvSpPr>
        <p:spPr>
          <a:xfrm>
            <a:off x="428400" y="1148040"/>
            <a:ext cx="1035216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335520" y="1268640"/>
            <a:ext cx="10736640" cy="50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9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Assumption → Capitalism = pyramid/ponzy scheme</a:t>
            </a:r>
            <a:endParaRPr b="0" lang="en-US" sz="1800" spc="-1" strike="noStrike">
              <a:latin typeface="Arial"/>
            </a:endParaRPr>
          </a:p>
          <a:p>
            <a:pPr marL="195120" indent="-179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alternatives?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gGmbH (non-profit company with limited liability under German law)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 comunities</a:t>
            </a:r>
            <a:endParaRPr b="0" lang="en-US" sz="1800" spc="-1" strike="noStrike">
              <a:latin typeface="Arial"/>
            </a:endParaRPr>
          </a:p>
          <a:p>
            <a:pPr marL="195120" indent="-179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Get a job that does not facilitate an unsustainable use of our planet, i.e., the three key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challenges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marL="195120" indent="-179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 local (local cooperation, local consumption, local money, local sourcing of resources)</a:t>
            </a:r>
            <a:endParaRPr b="0" lang="en-US" sz="1800" spc="-1" strike="noStrike">
              <a:latin typeface="Arial"/>
            </a:endParaRPr>
          </a:p>
          <a:p>
            <a:pPr marL="195120" indent="-179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Less expenses → less time you need to spend working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428400" y="1148040"/>
            <a:ext cx="1035216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Break Out of the Hamster Wheel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35520" y="764640"/>
            <a:ext cx="1073412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32720" y="1148040"/>
            <a:ext cx="1033956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991440" y="2468880"/>
            <a:ext cx="9705960" cy="249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428400" y="1148040"/>
            <a:ext cx="1035216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1858680" y="2087640"/>
            <a:ext cx="7559640" cy="4221720"/>
          </a:xfrm>
          <a:prstGeom prst="rect">
            <a:avLst/>
          </a:prstGeom>
          <a:ln>
            <a:noFill/>
          </a:ln>
        </p:spPr>
      </p:pic>
      <p:sp>
        <p:nvSpPr>
          <p:cNvPr id="512" name="CustomShape 3"/>
          <p:cNvSpPr/>
          <p:nvPr/>
        </p:nvSpPr>
        <p:spPr>
          <a:xfrm>
            <a:off x="9950040" y="907560"/>
            <a:ext cx="514440" cy="4942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336240" y="1600920"/>
            <a:ext cx="10856880" cy="38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0916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100 companies produced more than 70% of the world’s greenhouse gas emissions between 1988 and 2017</a:t>
            </a:r>
            <a:endParaRPr b="0" lang="en-US" sz="20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Guess who is on the list?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270720" y="6322680"/>
            <a:ext cx="107938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https://www.theguardian.com/sustainable-business/2017/jul/10/100-fossil-fuel-companies-investors-responsible-71-global-emissions-cdp-study-climate-change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3566160" y="3017520"/>
            <a:ext cx="5023440" cy="27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(Coal) → 14.32%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Saudi Arabian Oil Company (Aramco) → 4.50%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Gazprom OAO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3.91%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National Iranian Oil → 2.28%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ExxonMobil Corp → 1.98%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Coal India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1.87%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Petroleos Mexicanos (Pemex) → 1.87%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Russia (Coal) → 1.86%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Royal Dutch Shell PLC → 1.67%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National Petroleum Corp (CNPC) → 1.56%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BP PLC → 1.53%</a:t>
            </a:r>
            <a:endParaRPr b="0" lang="en-US" sz="14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Chevron Corp → 1.31%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2743200" y="5760720"/>
            <a:ext cx="5389200" cy="85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Blaming individuals and denying any responsibility → great strategy!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9" name="CustomShape 7"/>
          <p:cNvSpPr/>
          <p:nvPr/>
        </p:nvSpPr>
        <p:spPr>
          <a:xfrm>
            <a:off x="9950040" y="907560"/>
            <a:ext cx="514440" cy="4942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270720" y="6322680"/>
            <a:ext cx="107938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http://www.oneplanetcouncil.org.uk/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Wales “One Planet Development”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335520" y="1268640"/>
            <a:ext cx="10736640" cy="50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9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Wales: One Planet”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Timeframe → one generation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 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 charset="2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Wales should use only its fair share of the earth’s resources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 charset="2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 carbon emissions for both use and construction</a:t>
            </a:r>
            <a:endParaRPr b="0" lang="en-US" sz="1800" spc="-1" strike="noStrike">
              <a:latin typeface="Arial"/>
            </a:endParaRPr>
          </a:p>
          <a:p>
            <a:pPr marL="195120" indent="-179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How?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Low Impact Development principles (applicable in Wales)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Prototypes / Test Communities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 charset="2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Single homes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 charset="2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Co-operative communities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335520" y="4406760"/>
            <a:ext cx="1072944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Wrap-Up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335520" y="2906640"/>
            <a:ext cx="1072944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335520" y="764640"/>
            <a:ext cx="1072980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Wrap-Up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335520" y="1268640"/>
            <a:ext cx="10819800" cy="501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49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Kate Marvel: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Courage is the resolve to do well without the assurance of a happy ending.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do not have to be a sustainability saint → be as sustainable as possible, it still makes a difference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Small progress vs. no progress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Silence/being inactive supports the destruction of our planet (← I just checked, still no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 B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available) 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something instead of giving up right away</a:t>
            </a:r>
            <a:endParaRPr b="0" lang="en-US" sz="1800" spc="-1" strike="noStrike">
              <a:latin typeface="Arial"/>
            </a:endParaRPr>
          </a:p>
          <a:p>
            <a:pPr marL="195120" indent="-1749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Leading by example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335520" y="1268640"/>
            <a:ext cx="10734840" cy="50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7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Thorpe (2015). The 'One Planet' Life – A Blueprint for Low Impact Development –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Living the Change: Inspiring Stories for a Sustainable Future (2018)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A Simpler Way: Crisis as Opportunity (2016)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Capital in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 (2019)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Jared Diamond (2019).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Upheaval: How Nations Cope with Crisis and Change</a:t>
            </a:r>
            <a:endParaRPr b="0" lang="en-US" sz="1800" spc="-1" strike="noStrike">
              <a:latin typeface="Arial"/>
            </a:endParaRPr>
          </a:p>
          <a:p>
            <a:pPr marL="195120" indent="-177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to Save a Planet – Electrify This!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5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and Environment Reporting Network – Hot Farm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6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Holmgren (2002).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Permaculture: Principles &amp; Pathways Beyond Sustainability</a:t>
            </a:r>
            <a:endParaRPr b="0" lang="en-US" sz="1800" spc="-1" strike="noStrike">
              <a:latin typeface="Arial"/>
            </a:endParaRPr>
          </a:p>
          <a:p>
            <a:pPr marL="195120" indent="-177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T. Piketty (2013). Capital in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335520" y="126864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5520" y="764640"/>
            <a:ext cx="1073412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32720" y="1148040"/>
            <a:ext cx="1033956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1151640" y="1920240"/>
            <a:ext cx="908856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07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10200</TotalTime>
  <Application>LibreOffice/6.4.7.2$Linux_X86_64 LibreOffice_project/40$Build-2</Application>
  <Words>1010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dcterms:modified xsi:type="dcterms:W3CDTF">2022-07-18T12:16:49Z</dcterms:modified>
  <cp:revision>3968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